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3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4e3c6c8098491bd1/Jaar%203/MINOR%20ICT2/Onderzoek%20sociale%20media/Enquete%20filter%20josephschoo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4e3c6c8098491bd1/Jaar%203/MINOR%20ICT2/Onderzoek%20sociale%20media/Enqu&#234;te%20beeldschermgebruik%20%20(Responses)%20(1)%20tweemaster%20en%20josephschoo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pivotSource>
    <c:name>[Enquete filter josephschool.xlsx]Blad2!Draaitabel17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 sz="800" baseline="0"/>
              <a:t>ik ben een</a:t>
            </a:r>
            <a:r>
              <a:rPr lang="nl-NL" sz="800"/>
              <a:t> jongen/meisje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ivotFmts>
      <c:pivotFmt>
        <c:idx val="0"/>
        <c:spPr>
          <a:solidFill>
            <a:schemeClr val="accent2"/>
          </a:solidFill>
          <a:ln>
            <a:noFill/>
          </a:ln>
          <a:effectLst/>
        </c:spPr>
        <c:marker>
          <c:symbol val="diamond"/>
          <c:size val="6"/>
          <c:spPr>
            <a:solidFill>
              <a:schemeClr val="accent2"/>
            </a:solidFill>
            <a:ln w="9525">
              <a:solidFill>
                <a:schemeClr val="accent2"/>
              </a:solidFill>
              <a:round/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-540000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-540000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-540000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5342126957955482E-2"/>
          <c:y val="0.16776080597985049"/>
          <c:w val="0.90931574608408905"/>
          <c:h val="0.666590579330004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Blad2!$B$3</c:f>
              <c:strCache>
                <c:ptCount val="1"/>
                <c:pt idx="0">
                  <c:v>Totaal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Blad2!$A$4:$A$5</c:f>
              <c:strCache>
                <c:ptCount val="2"/>
                <c:pt idx="0">
                  <c:v>Jongen</c:v>
                </c:pt>
                <c:pt idx="1">
                  <c:v>Meisje</c:v>
                </c:pt>
              </c:strCache>
            </c:strRef>
          </c:cat>
          <c:val>
            <c:numRef>
              <c:f>Blad2!$B$4:$B$5</c:f>
              <c:numCache>
                <c:formatCode>General</c:formatCode>
                <c:ptCount val="2"/>
                <c:pt idx="0">
                  <c:v>10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E4-48B5-BAA8-447B39FC8E2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502517984"/>
        <c:axId val="502513720"/>
      </c:barChart>
      <c:catAx>
        <c:axId val="5025179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502513720"/>
        <c:crosses val="autoZero"/>
        <c:auto val="1"/>
        <c:lblAlgn val="ctr"/>
        <c:lblOffset val="100"/>
        <c:noMultiLvlLbl val="0"/>
      </c:catAx>
      <c:valAx>
        <c:axId val="5025137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02517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2BC-49B8-8E86-9C65F3AA6290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2BC-49B8-8E86-9C65F3AA629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Blad1!$A$2:$A$5</c:f>
              <c:strCache>
                <c:ptCount val="2"/>
                <c:pt idx="0">
                  <c:v>Jongens</c:v>
                </c:pt>
                <c:pt idx="1">
                  <c:v>Meisjes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2"/>
                <c:pt idx="0">
                  <c:v>11</c:v>
                </c:pt>
                <c:pt idx="1">
                  <c:v>17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Blad1!$B$1</c15:sqref>
                        </c15:formulaRef>
                      </c:ext>
                    </c:extLst>
                    <c:strCache>
                      <c:ptCount val="1"/>
                      <c:pt idx="0">
                        <c:v>Verkoop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0-0919-460C-9CC8-4FD467670F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[Enquête beeldschermgebruik  (Responses) (1) tweemaster en josephschool.xlsx]Blad2!Draaitabel24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nl-NL" sz="900"/>
              <a:t>Ik heb thuis een eigen laptop/computer, Ipad of telefoon. Kruis aan wat jij hebt.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ivotFmts>
      <c:pivotFmt>
        <c:idx val="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</c:pivotFmt>
      <c:pivotFmt>
        <c:idx val="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marker>
          <c:symbol val="none"/>
        </c:marker>
      </c:pivotFmt>
      <c:pivotFmt>
        <c:idx val="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Blad2!$B$3</c:f>
              <c:strCache>
                <c:ptCount val="1"/>
                <c:pt idx="0">
                  <c:v>Totaal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Blad2!$A$4:$A$10</c:f>
              <c:strCache>
                <c:ptCount val="7"/>
                <c:pt idx="0">
                  <c:v>Computer, Ipad, Telefoon</c:v>
                </c:pt>
                <c:pt idx="1">
                  <c:v>Ipad, Telefoon</c:v>
                </c:pt>
                <c:pt idx="2">
                  <c:v>Laptop</c:v>
                </c:pt>
                <c:pt idx="3">
                  <c:v>Laptop, Computer, Ipad, Telefoon</c:v>
                </c:pt>
                <c:pt idx="4">
                  <c:v>Laptop, Ipad, Telefoon</c:v>
                </c:pt>
                <c:pt idx="5">
                  <c:v>Laptop, Telefoon</c:v>
                </c:pt>
                <c:pt idx="6">
                  <c:v>Telefoon</c:v>
                </c:pt>
              </c:strCache>
            </c:strRef>
          </c:cat>
          <c:val>
            <c:numRef>
              <c:f>Blad2!$B$4:$B$10</c:f>
              <c:numCache>
                <c:formatCode>General</c:formatCode>
                <c:ptCount val="7"/>
                <c:pt idx="0">
                  <c:v>2</c:v>
                </c:pt>
                <c:pt idx="1">
                  <c:v>3</c:v>
                </c:pt>
                <c:pt idx="2">
                  <c:v>1</c:v>
                </c:pt>
                <c:pt idx="3">
                  <c:v>6</c:v>
                </c:pt>
                <c:pt idx="4">
                  <c:v>7</c:v>
                </c:pt>
                <c:pt idx="5">
                  <c:v>4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04-43FD-87FD-4DDE72AECE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617193712"/>
        <c:axId val="617192400"/>
      </c:barChart>
      <c:catAx>
        <c:axId val="6171937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617192400"/>
        <c:crosses val="autoZero"/>
        <c:auto val="1"/>
        <c:lblAlgn val="ctr"/>
        <c:lblOffset val="100"/>
        <c:noMultiLvlLbl val="0"/>
      </c:catAx>
      <c:valAx>
        <c:axId val="617192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617193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A2A377-D286-485D-B7A4-9C218CF51AA0}" type="datetimeFigureOut">
              <a:rPr lang="nl-NL" smtClean="0"/>
              <a:t>31-5-2017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5300C-DE20-49CF-8359-EC5F8686A8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5562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b="1" dirty="0"/>
              <a:t>Vragenlijst sociale media en beeldscherm gebruik</a:t>
            </a:r>
            <a:br>
              <a:rPr lang="nl-NL" dirty="0"/>
            </a:b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2112136" y="2146190"/>
            <a:ext cx="89181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Drie basisscholen: </a:t>
            </a:r>
          </a:p>
          <a:p>
            <a:pPr marL="342900" indent="-342900">
              <a:buAutoNum type="arabicPeriod"/>
            </a:pPr>
            <a:r>
              <a:rPr lang="nl-NL" sz="2000" dirty="0"/>
              <a:t>Basisschool De Tweemaster, groep 8</a:t>
            </a:r>
          </a:p>
          <a:p>
            <a:pPr marL="342900" indent="-342900">
              <a:buAutoNum type="arabicPeriod"/>
            </a:pPr>
            <a:r>
              <a:rPr lang="nl-NL" sz="2000" dirty="0"/>
              <a:t>Basisschool De Josephschool, groep 8 </a:t>
            </a:r>
          </a:p>
          <a:p>
            <a:pPr marL="342900" indent="-342900">
              <a:buAutoNum type="arabicPeriod"/>
            </a:pPr>
            <a:r>
              <a:rPr lang="nl-NL" sz="2000" dirty="0"/>
              <a:t>Basisschool Ter Cleef, groep 8</a:t>
            </a:r>
          </a:p>
          <a:p>
            <a:pPr marL="342900" indent="-342900">
              <a:buAutoNum type="arabicPeriod"/>
            </a:pPr>
            <a:endParaRPr lang="nl-NL" sz="2000" dirty="0"/>
          </a:p>
          <a:p>
            <a:r>
              <a:rPr lang="nl-NL" sz="2000" dirty="0"/>
              <a:t>79 leerlingen hebben de enquête ingevuld.</a:t>
            </a:r>
          </a:p>
        </p:txBody>
      </p:sp>
    </p:spTree>
    <p:extLst>
      <p:ext uri="{BB962C8B-B14F-4D97-AF65-F5344CB8AC3E}">
        <p14:creationId xmlns:p14="http://schemas.microsoft.com/office/powerpoint/2010/main" val="1158331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5354" y="110106"/>
            <a:ext cx="8911687" cy="1280890"/>
          </a:xfrm>
        </p:spPr>
        <p:txBody>
          <a:bodyPr/>
          <a:lstStyle/>
          <a:p>
            <a:pPr algn="ctr"/>
            <a:r>
              <a:rPr lang="nl-NL" b="1" dirty="0"/>
              <a:t>Gebruik </a:t>
            </a:r>
            <a:r>
              <a:rPr lang="nl-NL" b="1" dirty="0" err="1"/>
              <a:t>devices</a:t>
            </a:r>
            <a:r>
              <a:rPr lang="nl-NL" b="1" dirty="0"/>
              <a:t> voor huiswerk</a:t>
            </a:r>
          </a:p>
        </p:txBody>
      </p:sp>
      <p:sp>
        <p:nvSpPr>
          <p:cNvPr id="4" name="Rechthoek 3"/>
          <p:cNvSpPr/>
          <p:nvPr/>
        </p:nvSpPr>
        <p:spPr>
          <a:xfrm>
            <a:off x="1899498" y="659111"/>
            <a:ext cx="89679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dirty="0"/>
          </a:p>
          <a:p>
            <a:pPr marL="342900" indent="-342900">
              <a:buAutoNum type="arabicPeriod"/>
            </a:pP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2386998" y="1587730"/>
            <a:ext cx="8109366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77,2% van alle ondervraagden vindt digitaal huiswerk prettig.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Hier is nog duidelijk een slag te maken.</a:t>
            </a:r>
          </a:p>
          <a:p>
            <a:r>
              <a:rPr lang="nl-NL" dirty="0"/>
              <a:t>Durven leerkrachten niet? Is er geen beleid? Wellicht een pionier nodig?</a:t>
            </a:r>
          </a:p>
          <a:p>
            <a:endParaRPr lang="nl-NL" dirty="0"/>
          </a:p>
          <a:p>
            <a:r>
              <a:rPr lang="nl-NL" dirty="0"/>
              <a:t>Wellicht is hier sprake van die ene leerkracht die de kar alleen trekt. Met het vertrek van de leerkracht stopt alles. Structureler aanpakken. </a:t>
            </a:r>
          </a:p>
          <a:p>
            <a:endParaRPr lang="nl-NL" sz="1600" dirty="0"/>
          </a:p>
          <a:p>
            <a:endParaRPr lang="nl-NL" sz="1600" dirty="0"/>
          </a:p>
          <a:p>
            <a:endParaRPr lang="nl-NL" sz="1600" dirty="0"/>
          </a:p>
          <a:p>
            <a:endParaRPr lang="nl-NL" dirty="0"/>
          </a:p>
          <a:p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352535"/>
              </p:ext>
            </p:extLst>
          </p:nvPr>
        </p:nvGraphicFramePr>
        <p:xfrm>
          <a:off x="2319492" y="2186247"/>
          <a:ext cx="8127999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09868684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96496457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697963216"/>
                    </a:ext>
                  </a:extLst>
                </a:gridCol>
              </a:tblGrid>
              <a:tr h="275859">
                <a:tc>
                  <a:txBody>
                    <a:bodyPr/>
                    <a:lstStyle/>
                    <a:p>
                      <a:r>
                        <a:rPr lang="nl-NL" dirty="0"/>
                        <a:t>0 uur per 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1-2 uur per 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3-4 uur per 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4188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81%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1525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2125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b="1" dirty="0"/>
              <a:t>Ik weet waar ik informatie kan vinden die ik kan gebruiken voor huiswerk/school.</a:t>
            </a: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121837"/>
              </p:ext>
            </p:extLst>
          </p:nvPr>
        </p:nvGraphicFramePr>
        <p:xfrm>
          <a:off x="2592924" y="2191019"/>
          <a:ext cx="8127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9176499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1663425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0442836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Tweemaster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Josephschool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Ter Cleef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161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 leerling niet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 leerling niet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2145228"/>
                  </a:ext>
                </a:extLst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2391570" y="3724102"/>
            <a:ext cx="832935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Blijkbaar zijn leerlingen vaardig genoeg in het zoeken van informatie in de groepen 8. Ondanks dat ze relatief weinig digitaal huiswerk krijgen.</a:t>
            </a:r>
          </a:p>
          <a:p>
            <a:endParaRPr lang="nl-NL" dirty="0"/>
          </a:p>
          <a:p>
            <a:r>
              <a:rPr lang="nl-NL" dirty="0"/>
              <a:t>Dit zijn antwoorden van de leerlingen zelf! Of ze ook daadwerkelijk vaardig zijn is de vraag. 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8252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11280" y="993442"/>
            <a:ext cx="8911687" cy="1280890"/>
          </a:xfrm>
        </p:spPr>
        <p:txBody>
          <a:bodyPr/>
          <a:lstStyle/>
          <a:p>
            <a:pPr algn="ctr"/>
            <a:r>
              <a:rPr lang="nl-NL" b="1" dirty="0"/>
              <a:t>Online bespreken van opdrachten met klasgenoten</a:t>
            </a: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478909"/>
              </p:ext>
            </p:extLst>
          </p:nvPr>
        </p:nvGraphicFramePr>
        <p:xfrm>
          <a:off x="2094964" y="2631594"/>
          <a:ext cx="8127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39435714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10391594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2532676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Tweemaster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Josephschool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Ter </a:t>
                      </a:r>
                      <a:r>
                        <a:rPr lang="nl-NL" dirty="0" err="1"/>
                        <a:t>Cleeff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3750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53,6% nuttig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65,2% nuttig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39,3% nuttig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754060"/>
                  </a:ext>
                </a:extLst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2094964" y="4305993"/>
            <a:ext cx="837091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Op twee van de drie scholen ziet de meerderheid dit zitten. Ook hier zouden de scholen een slag in kunnen maken. Denk aan een </a:t>
            </a:r>
            <a:r>
              <a:rPr lang="nl-NL" dirty="0" err="1"/>
              <a:t>elo</a:t>
            </a:r>
            <a:r>
              <a:rPr lang="nl-NL" dirty="0"/>
              <a:t>-omgeving als </a:t>
            </a:r>
            <a:r>
              <a:rPr lang="nl-NL" dirty="0" err="1"/>
              <a:t>Edmodo</a:t>
            </a:r>
            <a:r>
              <a:rPr lang="nl-NL" dirty="0"/>
              <a:t>. </a:t>
            </a:r>
          </a:p>
          <a:p>
            <a:endParaRPr lang="nl-NL" dirty="0"/>
          </a:p>
          <a:p>
            <a:r>
              <a:rPr lang="nl-NL" dirty="0"/>
              <a:t>Op basisschool Ter </a:t>
            </a:r>
            <a:r>
              <a:rPr lang="nl-NL" dirty="0" err="1"/>
              <a:t>Cleeff</a:t>
            </a:r>
            <a:r>
              <a:rPr lang="nl-NL" dirty="0"/>
              <a:t> blijven de cijfers achter. Hier is de vraag waarom? Blijkt deze mening </a:t>
            </a:r>
            <a:r>
              <a:rPr lang="nl-NL" dirty="0" err="1"/>
              <a:t>schoolbreed</a:t>
            </a:r>
            <a:r>
              <a:rPr lang="nl-NL" dirty="0"/>
              <a:t> hetzelfde </a:t>
            </a:r>
            <a:r>
              <a:rPr lang="nl-NL"/>
              <a:t>te zijn? Zeker </a:t>
            </a:r>
            <a:r>
              <a:rPr lang="nl-NL" dirty="0"/>
              <a:t>het onderzoeken waard.</a:t>
            </a:r>
          </a:p>
        </p:txBody>
      </p:sp>
    </p:spTree>
    <p:extLst>
      <p:ext uri="{BB962C8B-B14F-4D97-AF65-F5344CB8AC3E}">
        <p14:creationId xmlns:p14="http://schemas.microsoft.com/office/powerpoint/2010/main" val="306820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47801" y="103192"/>
            <a:ext cx="8911687" cy="1280890"/>
          </a:xfrm>
        </p:spPr>
        <p:txBody>
          <a:bodyPr/>
          <a:lstStyle/>
          <a:p>
            <a:pPr algn="ctr"/>
            <a:r>
              <a:rPr lang="nl-NL" b="1" dirty="0"/>
              <a:t>Jongens en meisjes</a:t>
            </a:r>
            <a:br>
              <a:rPr lang="nl-NL" b="1" dirty="0"/>
            </a:br>
            <a:endParaRPr lang="nl-NL" b="1" dirty="0"/>
          </a:p>
        </p:txBody>
      </p:sp>
      <p:pic>
        <p:nvPicPr>
          <p:cNvPr id="4" name="Picture 3" descr="C:\PRIVE\MARISKA\Inholland\Studiejaar 3\Minor\vragenlijst\vraag B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00" r="26515" b="11761"/>
          <a:stretch/>
        </p:blipFill>
        <p:spPr bwMode="auto">
          <a:xfrm>
            <a:off x="2047801" y="1377607"/>
            <a:ext cx="2927576" cy="234081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2047801" y="864753"/>
            <a:ext cx="3837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Basisschool</a:t>
            </a:r>
            <a:r>
              <a:rPr lang="en-US" dirty="0"/>
              <a:t> De </a:t>
            </a:r>
            <a:r>
              <a:rPr lang="en-US" dirty="0" err="1"/>
              <a:t>Tweemaster</a:t>
            </a:r>
            <a:endParaRPr lang="nl-NL" dirty="0"/>
          </a:p>
        </p:txBody>
      </p:sp>
      <p:graphicFrame>
        <p:nvGraphicFramePr>
          <p:cNvPr id="5" name="Grafiek 4">
            <a:extLst>
              <a:ext uri="{FF2B5EF4-FFF2-40B4-BE49-F238E27FC236}">
                <a16:creationId xmlns:a16="http://schemas.microsoft.com/office/drawing/2014/main" id="{CB53B865-1F75-4078-843E-D8D7262E39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5624903"/>
              </p:ext>
            </p:extLst>
          </p:nvPr>
        </p:nvGraphicFramePr>
        <p:xfrm>
          <a:off x="6278142" y="1667553"/>
          <a:ext cx="3198256" cy="20617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kstvak 2"/>
          <p:cNvSpPr txBox="1"/>
          <p:nvPr/>
        </p:nvSpPr>
        <p:spPr>
          <a:xfrm>
            <a:off x="9405960" y="1795523"/>
            <a:ext cx="1827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Jongens = 43%</a:t>
            </a:r>
          </a:p>
          <a:p>
            <a:r>
              <a:rPr lang="nl-NL" dirty="0"/>
              <a:t>Meisjes = 57%</a:t>
            </a:r>
          </a:p>
        </p:txBody>
      </p:sp>
      <p:graphicFrame>
        <p:nvGraphicFramePr>
          <p:cNvPr id="9" name="Grafiek 8"/>
          <p:cNvGraphicFramePr/>
          <p:nvPr>
            <p:extLst>
              <p:ext uri="{D42A27DB-BD31-4B8C-83A1-F6EECF244321}">
                <p14:modId xmlns:p14="http://schemas.microsoft.com/office/powerpoint/2010/main" val="340056890"/>
              </p:ext>
            </p:extLst>
          </p:nvPr>
        </p:nvGraphicFramePr>
        <p:xfrm>
          <a:off x="4424292" y="4535442"/>
          <a:ext cx="3419231" cy="2322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kstvak 9"/>
          <p:cNvSpPr txBox="1"/>
          <p:nvPr/>
        </p:nvSpPr>
        <p:spPr>
          <a:xfrm>
            <a:off x="7141834" y="1008275"/>
            <a:ext cx="2098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De Josephschool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4721753" y="4131829"/>
            <a:ext cx="2534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Basisschool ter </a:t>
            </a:r>
            <a:r>
              <a:rPr lang="nl-NL" dirty="0" err="1"/>
              <a:t>Cleeff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1371600" y="4721629"/>
            <a:ext cx="28845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Percentage jongens het hoogste op de Tweemaster</a:t>
            </a:r>
          </a:p>
        </p:txBody>
      </p:sp>
    </p:spTree>
    <p:extLst>
      <p:ext uri="{BB962C8B-B14F-4D97-AF65-F5344CB8AC3E}">
        <p14:creationId xmlns:p14="http://schemas.microsoft.com/office/powerpoint/2010/main" val="3343687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Beschikbare </a:t>
            </a:r>
            <a:r>
              <a:rPr lang="nl-NL" b="1" dirty="0" err="1"/>
              <a:t>devices</a:t>
            </a:r>
            <a:r>
              <a:rPr lang="nl-NL" b="1" dirty="0"/>
              <a:t> thuis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2419004" y="5777345"/>
            <a:ext cx="7863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Ter </a:t>
            </a:r>
            <a:r>
              <a:rPr lang="nl-NL" dirty="0" err="1"/>
              <a:t>Cleeff</a:t>
            </a:r>
            <a:r>
              <a:rPr lang="nl-NL" dirty="0"/>
              <a:t> hoogste percentage meeste </a:t>
            </a:r>
            <a:r>
              <a:rPr lang="nl-NL" dirty="0" err="1"/>
              <a:t>devices</a:t>
            </a:r>
            <a:r>
              <a:rPr lang="nl-NL" dirty="0"/>
              <a:t>, 0% niets.</a:t>
            </a:r>
          </a:p>
          <a:p>
            <a:r>
              <a:rPr lang="nl-NL" dirty="0"/>
              <a:t>Afspraken ouders Josephschool Bloemendaal mogelijk.</a:t>
            </a: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301013"/>
              </p:ext>
            </p:extLst>
          </p:nvPr>
        </p:nvGraphicFramePr>
        <p:xfrm>
          <a:off x="2522394" y="1249359"/>
          <a:ext cx="8088448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2112">
                  <a:extLst>
                    <a:ext uri="{9D8B030D-6E8A-4147-A177-3AD203B41FA5}">
                      <a16:colId xmlns:a16="http://schemas.microsoft.com/office/drawing/2014/main" val="3367081444"/>
                    </a:ext>
                  </a:extLst>
                </a:gridCol>
                <a:gridCol w="2022112">
                  <a:extLst>
                    <a:ext uri="{9D8B030D-6E8A-4147-A177-3AD203B41FA5}">
                      <a16:colId xmlns:a16="http://schemas.microsoft.com/office/drawing/2014/main" val="1701603779"/>
                    </a:ext>
                  </a:extLst>
                </a:gridCol>
                <a:gridCol w="2022112">
                  <a:extLst>
                    <a:ext uri="{9D8B030D-6E8A-4147-A177-3AD203B41FA5}">
                      <a16:colId xmlns:a16="http://schemas.microsoft.com/office/drawing/2014/main" val="3106072500"/>
                    </a:ext>
                  </a:extLst>
                </a:gridCol>
                <a:gridCol w="2022112">
                  <a:extLst>
                    <a:ext uri="{9D8B030D-6E8A-4147-A177-3AD203B41FA5}">
                      <a16:colId xmlns:a16="http://schemas.microsoft.com/office/drawing/2014/main" val="15103718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Tweemaster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Josephschool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Ter </a:t>
                      </a:r>
                      <a:r>
                        <a:rPr lang="nl-NL" dirty="0" err="1"/>
                        <a:t>Cleeff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003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Alleen telefoon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Zie tabel hieronder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65,2%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39,3%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270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/>
                        <a:t>Ipad</a:t>
                      </a:r>
                      <a:r>
                        <a:rPr lang="nl-NL" dirty="0"/>
                        <a:t> en telefoon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30,4%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60,7%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902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Niets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4,4%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799683"/>
                  </a:ext>
                </a:extLst>
              </a:tr>
            </a:tbl>
          </a:graphicData>
        </a:graphic>
      </p:graphicFrame>
      <p:graphicFrame>
        <p:nvGraphicFramePr>
          <p:cNvPr id="9" name="Grafiek 8">
            <a:extLst>
              <a:ext uri="{FF2B5EF4-FFF2-40B4-BE49-F238E27FC236}">
                <a16:creationId xmlns:a16="http://schemas.microsoft.com/office/drawing/2014/main" id="{13228E2C-327C-47C6-8756-39F4B30361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778576"/>
              </p:ext>
            </p:extLst>
          </p:nvPr>
        </p:nvGraphicFramePr>
        <p:xfrm>
          <a:off x="2698000" y="3349524"/>
          <a:ext cx="3731375" cy="2072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0872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Meest gebruikte sociale media</a:t>
            </a:r>
          </a:p>
        </p:txBody>
      </p:sp>
      <p:pic>
        <p:nvPicPr>
          <p:cNvPr id="8" name="Afbeelding 7" descr="Afbeelding met schermafbeelding&#10;&#10;Beschrijving is gegenereerd met zeer hoge betrouwbaarhei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4958" y="1528850"/>
            <a:ext cx="7414462" cy="417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025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Ik gebruik </a:t>
            </a:r>
            <a:r>
              <a:rPr lang="nl-NL" b="1" dirty="0" err="1"/>
              <a:t>social</a:t>
            </a:r>
            <a:r>
              <a:rPr lang="nl-NL" b="1" dirty="0"/>
              <a:t> media om nieuwe mensen te leren kennen…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2347884" y="4389120"/>
            <a:ext cx="8969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Ter </a:t>
            </a:r>
            <a:r>
              <a:rPr lang="nl-NL" dirty="0" err="1"/>
              <a:t>Cleeff</a:t>
            </a:r>
            <a:r>
              <a:rPr lang="nl-NL" dirty="0"/>
              <a:t>: hoogste percentage. Behoefte mediaveiligheid/ mediawijsheid lessen? Leerlingen op de hoogte van de gevaren?</a:t>
            </a: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195269"/>
              </p:ext>
            </p:extLst>
          </p:nvPr>
        </p:nvGraphicFramePr>
        <p:xfrm>
          <a:off x="2347884" y="2714720"/>
          <a:ext cx="8127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44716963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1111521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8809269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Tweemaster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Josephschool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Ter </a:t>
                      </a:r>
                      <a:r>
                        <a:rPr lang="nl-NL" dirty="0" err="1"/>
                        <a:t>Cleeff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8604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1 leerling (3,4%)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 leerlingen (8,7%)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7 leerlingen (25%)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938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2886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b="1" dirty="0"/>
              <a:t>Ik gebruik </a:t>
            </a:r>
            <a:r>
              <a:rPr lang="nl-NL" b="1" dirty="0" err="1"/>
              <a:t>social</a:t>
            </a:r>
            <a:r>
              <a:rPr lang="nl-NL" b="1" dirty="0"/>
              <a:t> media om foto’s en video’s te plaatsen…</a:t>
            </a: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2069665" y="3291840"/>
            <a:ext cx="95097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Tweemaster wederom laagste percentage. </a:t>
            </a:r>
          </a:p>
          <a:p>
            <a:r>
              <a:rPr lang="nl-NL" dirty="0"/>
              <a:t>Josephschool en Ter </a:t>
            </a:r>
            <a:r>
              <a:rPr lang="nl-NL" dirty="0" err="1"/>
              <a:t>Cleeff</a:t>
            </a:r>
            <a:r>
              <a:rPr lang="nl-NL" dirty="0"/>
              <a:t> in relatief </a:t>
            </a:r>
            <a:r>
              <a:rPr lang="nl-NL" b="1" dirty="0"/>
              <a:t>gunstige economische wijken</a:t>
            </a:r>
            <a:r>
              <a:rPr lang="nl-NL" dirty="0"/>
              <a:t>. (Bloemendaal en Haarlem Noord.</a:t>
            </a:r>
          </a:p>
          <a:p>
            <a:endParaRPr lang="nl-NL" dirty="0"/>
          </a:p>
          <a:p>
            <a:r>
              <a:rPr lang="nl-NL" dirty="0" err="1"/>
              <a:t>Social</a:t>
            </a:r>
            <a:r>
              <a:rPr lang="nl-NL" dirty="0"/>
              <a:t> media speelt hier grote rol, mogelijkheden groter vanwege gunstiger financieel klimaat. </a:t>
            </a:r>
          </a:p>
          <a:p>
            <a:endParaRPr lang="nl-NL" dirty="0"/>
          </a:p>
          <a:p>
            <a:r>
              <a:rPr lang="nl-NL" dirty="0"/>
              <a:t>Kopen apparatuur, betalen abonnement enz. </a:t>
            </a:r>
          </a:p>
          <a:p>
            <a:r>
              <a:rPr lang="nl-NL" dirty="0"/>
              <a:t>Peer </a:t>
            </a:r>
            <a:r>
              <a:rPr lang="nl-NL" dirty="0" err="1"/>
              <a:t>pressure</a:t>
            </a:r>
            <a:r>
              <a:rPr lang="nl-NL" dirty="0"/>
              <a:t>, </a:t>
            </a:r>
          </a:p>
          <a:p>
            <a:r>
              <a:rPr lang="nl-NL" dirty="0"/>
              <a:t>prestatiedwang van ouders mogelijkheid</a:t>
            </a: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772033"/>
              </p:ext>
            </p:extLst>
          </p:nvPr>
        </p:nvGraphicFramePr>
        <p:xfrm>
          <a:off x="2248130" y="2220653"/>
          <a:ext cx="8127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36244026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52210734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8785979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Tweemaster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Josephschool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Ter </a:t>
                      </a:r>
                      <a:r>
                        <a:rPr lang="nl-NL" dirty="0" err="1"/>
                        <a:t>Cleeff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945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32,1%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69,5%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71,4%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569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3004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Aantal uren op sociale media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2492160" y="4208578"/>
            <a:ext cx="79303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Ter </a:t>
            </a:r>
            <a:r>
              <a:rPr lang="nl-NL" dirty="0" err="1"/>
              <a:t>Cleeff</a:t>
            </a:r>
            <a:r>
              <a:rPr lang="nl-NL" dirty="0"/>
              <a:t> hoogste aantal uren per dag op </a:t>
            </a:r>
            <a:r>
              <a:rPr lang="nl-NL" dirty="0" err="1"/>
              <a:t>social</a:t>
            </a:r>
            <a:r>
              <a:rPr lang="nl-NL" dirty="0"/>
              <a:t> media. Bij alle drie de scholen geldt 1– 2 uur per dag voor de meeste leerlingen. </a:t>
            </a:r>
          </a:p>
          <a:p>
            <a:endParaRPr lang="nl-NL" dirty="0"/>
          </a:p>
          <a:p>
            <a:r>
              <a:rPr lang="nl-NL" dirty="0"/>
              <a:t>Een aantal geven aan niet of minder dan 1 uur per dag erop te zitten. Invloed van ouders lijkt hier aanwezig te zijn. Afspraken met elkaar. </a:t>
            </a:r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468968"/>
              </p:ext>
            </p:extLst>
          </p:nvPr>
        </p:nvGraphicFramePr>
        <p:xfrm>
          <a:off x="2393331" y="1998946"/>
          <a:ext cx="812800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83758289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26069390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7772950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161856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Tweemaster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Josephschool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Ter </a:t>
                      </a:r>
                      <a:r>
                        <a:rPr lang="nl-NL" dirty="0" err="1"/>
                        <a:t>Cleeff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062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0 uur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39,3%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26,1%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21,4%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114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1-2 uur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57,1%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69,6%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64,3%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6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3-4 uur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3,6%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4,3%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14,3%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16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867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Spelen van games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1363288" y="4746567"/>
            <a:ext cx="9069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Bij de Ter </a:t>
            </a:r>
            <a:r>
              <a:rPr lang="nl-NL" dirty="0" err="1"/>
              <a:t>Cleeff</a:t>
            </a:r>
            <a:r>
              <a:rPr lang="nl-NL" dirty="0"/>
              <a:t> school minste gamers. Hier zitten meer meisjes in de klas dan jongens (61% meisjes). Hetzelfde geldt voor de Josephschool. Bij de Tweemaster meer jongens in de klas (60,7%). Tweemaster heeft relatief meeste gamers in de klas. Meeste leerlingen spelen 1-2 uur per dag games. </a:t>
            </a:r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349380"/>
              </p:ext>
            </p:extLst>
          </p:nvPr>
        </p:nvGraphicFramePr>
        <p:xfrm>
          <a:off x="2888211" y="1882255"/>
          <a:ext cx="8127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20573829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84637925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6616191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Tweemaster gamers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Josephschool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Ter </a:t>
                      </a:r>
                      <a:r>
                        <a:rPr lang="nl-NL" dirty="0" err="1"/>
                        <a:t>Cleeff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249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78,6% gamet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69,6% gamet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46,4% gamet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21638"/>
                  </a:ext>
                </a:extLst>
              </a:tr>
            </a:tbl>
          </a:graphicData>
        </a:graphic>
      </p:graphicFrame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743361"/>
              </p:ext>
            </p:extLst>
          </p:nvPr>
        </p:nvGraphicFramePr>
        <p:xfrm>
          <a:off x="2888210" y="3163145"/>
          <a:ext cx="8128000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37143115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07574826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88945915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2618115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Tweemaster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Josephschool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Ter </a:t>
                      </a:r>
                      <a:r>
                        <a:rPr lang="nl-NL" dirty="0" err="1"/>
                        <a:t>Cleeff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5481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1-2 uur per 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60,7%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34,8%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39,3%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681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3-4 uur per 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4,3%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7,1%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285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3716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Zoeken van informatie 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2191870" y="1262455"/>
            <a:ext cx="91203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nl-NL" sz="2000" dirty="0"/>
          </a:p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2514138" y="3674225"/>
            <a:ext cx="8620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Bij alle drie de scholen worden de aanwezige </a:t>
            </a:r>
            <a:r>
              <a:rPr lang="nl-NL" dirty="0" err="1"/>
              <a:t>devices</a:t>
            </a:r>
            <a:r>
              <a:rPr lang="nl-NL" dirty="0"/>
              <a:t> gebruikt om informatie op te zoeken. </a:t>
            </a: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384697"/>
              </p:ext>
            </p:extLst>
          </p:nvPr>
        </p:nvGraphicFramePr>
        <p:xfrm>
          <a:off x="2514138" y="1939563"/>
          <a:ext cx="8127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76795305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81341636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503545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Tweemaster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Josephschool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Ter Cleef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835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82,1%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95,6%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78,6%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6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6526659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372</TotalTime>
  <Words>699</Words>
  <Application>Microsoft Office PowerPoint</Application>
  <PresentationFormat>Breedbeeld</PresentationFormat>
  <Paragraphs>143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Sliert</vt:lpstr>
      <vt:lpstr>Vragenlijst sociale media en beeldscherm gebruik </vt:lpstr>
      <vt:lpstr>Jongens en meisjes </vt:lpstr>
      <vt:lpstr>Beschikbare devices thuis</vt:lpstr>
      <vt:lpstr>Meest gebruikte sociale media</vt:lpstr>
      <vt:lpstr>Ik gebruik social media om nieuwe mensen te leren kennen…</vt:lpstr>
      <vt:lpstr>Ik gebruik social media om foto’s en video’s te plaatsen…  </vt:lpstr>
      <vt:lpstr>Aantal uren op sociale media</vt:lpstr>
      <vt:lpstr>Spelen van games</vt:lpstr>
      <vt:lpstr>Zoeken van informatie </vt:lpstr>
      <vt:lpstr>Gebruik devices voor huiswerk</vt:lpstr>
      <vt:lpstr>Ik weet waar ik informatie kan vinden die ik kan gebruiken voor huiswerk/school.</vt:lpstr>
      <vt:lpstr>Online bespreken van opdrachten met klasgenoten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Vragenlijst sociale media en beelscherm gebruik</dc:title>
  <dc:creator>Gebruiker</dc:creator>
  <cp:lastModifiedBy>Brechje Jansen</cp:lastModifiedBy>
  <cp:revision>45</cp:revision>
  <dcterms:created xsi:type="dcterms:W3CDTF">2017-05-24T17:59:01Z</dcterms:created>
  <dcterms:modified xsi:type="dcterms:W3CDTF">2017-05-31T11:12:37Z</dcterms:modified>
</cp:coreProperties>
</file>