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41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31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83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32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62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06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76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89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38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6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84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F2AB-DA01-4FF7-A9BF-AB2216664C3E}" type="datetimeFigureOut">
              <a:rPr lang="nl-NL" smtClean="0"/>
              <a:t>27-4-2017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A648-543F-4F52-BD14-1450A859C2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dsupenglish.com/index.php" TargetMode="External"/><Relationship Id="rId2" Type="http://schemas.openxmlformats.org/officeDocument/2006/relationships/hyperlink" Target="http://www.ivo.n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C5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91647"/>
            <a:ext cx="5459470" cy="32756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nl-NL" sz="2800" dirty="0">
                <a:solidFill>
                  <a:srgbClr val="FFFFFF"/>
                </a:solidFill>
              </a:rPr>
              <a:t>Beeldschermverslaving</a:t>
            </a:r>
            <a:br>
              <a:rPr lang="nl-NL" sz="2800" dirty="0">
                <a:solidFill>
                  <a:srgbClr val="FFFFFF"/>
                </a:solidFill>
              </a:rPr>
            </a:br>
            <a:r>
              <a:rPr lang="nl-NL" sz="2800" dirty="0">
                <a:solidFill>
                  <a:srgbClr val="FFFFFF"/>
                </a:solidFill>
              </a:rPr>
              <a:t>Compulsief internetgebruik</a:t>
            </a:r>
          </a:p>
        </p:txBody>
      </p:sp>
      <p:sp>
        <p:nvSpPr>
          <p:cNvPr id="6" name="Rechthoek 5"/>
          <p:cNvSpPr/>
          <p:nvPr/>
        </p:nvSpPr>
        <p:spPr>
          <a:xfrm>
            <a:off x="7442920" y="5815928"/>
            <a:ext cx="276562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Sociale media: lust of last?</a:t>
            </a:r>
          </a:p>
        </p:txBody>
      </p:sp>
    </p:spTree>
    <p:extLst>
      <p:ext uri="{BB962C8B-B14F-4D97-AF65-F5344CB8AC3E}">
        <p14:creationId xmlns:p14="http://schemas.microsoft.com/office/powerpoint/2010/main" val="413504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 rot="1867580">
            <a:off x="7652200" y="1684097"/>
            <a:ext cx="3774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Socialbesitas</a:t>
            </a:r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436457" y="38948"/>
            <a:ext cx="5957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4"/>
                </a:solidFill>
                <a:effectLst/>
              </a:rPr>
              <a:t>Sociale media stress</a:t>
            </a:r>
          </a:p>
        </p:txBody>
      </p:sp>
      <p:sp>
        <p:nvSpPr>
          <p:cNvPr id="5" name="Rechthoek 4"/>
          <p:cNvSpPr/>
          <p:nvPr/>
        </p:nvSpPr>
        <p:spPr>
          <a:xfrm rot="19805300">
            <a:off x="7636982" y="4394841"/>
            <a:ext cx="4181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Online gamen</a:t>
            </a:r>
          </a:p>
        </p:txBody>
      </p:sp>
      <p:sp>
        <p:nvSpPr>
          <p:cNvPr id="6" name="Rechthoek 5"/>
          <p:cNvSpPr/>
          <p:nvPr/>
        </p:nvSpPr>
        <p:spPr>
          <a:xfrm rot="18125044">
            <a:off x="-582674" y="2763813"/>
            <a:ext cx="4240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Bereikbaar zijn</a:t>
            </a:r>
          </a:p>
        </p:txBody>
      </p:sp>
      <p:sp>
        <p:nvSpPr>
          <p:cNvPr id="7" name="Rechthoek 6"/>
          <p:cNvSpPr/>
          <p:nvPr/>
        </p:nvSpPr>
        <p:spPr>
          <a:xfrm>
            <a:off x="433463" y="1003168"/>
            <a:ext cx="5476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Niks willen missen</a:t>
            </a:r>
          </a:p>
        </p:txBody>
      </p:sp>
      <p:sp>
        <p:nvSpPr>
          <p:cNvPr id="8" name="Rechthoek 7"/>
          <p:cNvSpPr/>
          <p:nvPr/>
        </p:nvSpPr>
        <p:spPr>
          <a:xfrm rot="330130">
            <a:off x="3204648" y="2134350"/>
            <a:ext cx="498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Toegankelijkheid</a:t>
            </a:r>
          </a:p>
        </p:txBody>
      </p:sp>
      <p:sp>
        <p:nvSpPr>
          <p:cNvPr id="9" name="Rechthoek 8"/>
          <p:cNvSpPr/>
          <p:nvPr/>
        </p:nvSpPr>
        <p:spPr>
          <a:xfrm>
            <a:off x="3397373" y="5355454"/>
            <a:ext cx="2039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FOMO</a:t>
            </a:r>
          </a:p>
        </p:txBody>
      </p:sp>
      <p:sp>
        <p:nvSpPr>
          <p:cNvPr id="10" name="Rechthoek 9"/>
          <p:cNvSpPr/>
          <p:nvPr/>
        </p:nvSpPr>
        <p:spPr>
          <a:xfrm>
            <a:off x="2683812" y="4030841"/>
            <a:ext cx="5111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err="1">
                <a:solidFill>
                  <a:srgbClr val="343434"/>
                </a:solidFill>
              </a:rPr>
              <a:t>Phantom</a:t>
            </a:r>
            <a:r>
              <a:rPr lang="nl-NL" sz="3200" dirty="0">
                <a:solidFill>
                  <a:srgbClr val="343434"/>
                </a:solidFill>
              </a:rPr>
              <a:t> </a:t>
            </a:r>
            <a:r>
              <a:rPr lang="nl-NL" sz="3200" dirty="0" err="1">
                <a:solidFill>
                  <a:srgbClr val="343434"/>
                </a:solidFill>
              </a:rPr>
              <a:t>Vibration</a:t>
            </a:r>
            <a:r>
              <a:rPr lang="nl-NL" sz="3200" dirty="0">
                <a:solidFill>
                  <a:srgbClr val="343434"/>
                </a:solidFill>
              </a:rPr>
              <a:t> </a:t>
            </a:r>
            <a:r>
              <a:rPr lang="nl-NL" sz="3200" dirty="0" err="1">
                <a:solidFill>
                  <a:srgbClr val="343434"/>
                </a:solidFill>
              </a:rPr>
              <a:t>Syndrome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7418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48640" y="440575"/>
            <a:ext cx="94016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Feiten volgens professor Tom ter Borgt Universiteit Utrecht: jeugdcultuur</a:t>
            </a:r>
          </a:p>
          <a:p>
            <a:endParaRPr lang="nl-NL" sz="2400" dirty="0"/>
          </a:p>
          <a:p>
            <a:r>
              <a:rPr lang="nl-NL" sz="2400" b="1" dirty="0"/>
              <a:t>Internetgebruik</a:t>
            </a:r>
          </a:p>
          <a:p>
            <a:r>
              <a:rPr lang="nl-NL" sz="2400" dirty="0"/>
              <a:t>Piek bij 13-16 jarigen: 62 minuten per dag</a:t>
            </a:r>
          </a:p>
          <a:p>
            <a:r>
              <a:rPr lang="nl-NL" sz="2400" dirty="0"/>
              <a:t>6-9 jarigen: al actief met games</a:t>
            </a:r>
          </a:p>
          <a:p>
            <a:r>
              <a:rPr lang="nl-NL" sz="2400" dirty="0"/>
              <a:t>Jonge kinderen door family </a:t>
            </a:r>
            <a:r>
              <a:rPr lang="nl-NL" sz="2400" dirty="0" err="1"/>
              <a:t>fun</a:t>
            </a:r>
            <a:endParaRPr lang="nl-NL" sz="2400" dirty="0"/>
          </a:p>
          <a:p>
            <a:endParaRPr lang="nl-NL" sz="2400" dirty="0"/>
          </a:p>
          <a:p>
            <a:r>
              <a:rPr lang="nl-NL" sz="2400" b="1" dirty="0"/>
              <a:t>Ouders bang voor: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Slaaptekort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Huiswerk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Verslaving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Effecten van geweld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9556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47897" y="1014153"/>
            <a:ext cx="99835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Wat is internetverslaving/ </a:t>
            </a:r>
            <a:r>
              <a:rPr lang="nl-NL" sz="3200" b="1" dirty="0" err="1"/>
              <a:t>Compulsive</a:t>
            </a:r>
            <a:r>
              <a:rPr lang="nl-NL" sz="3200" b="1" dirty="0"/>
              <a:t> internet disorder?</a:t>
            </a:r>
          </a:p>
          <a:p>
            <a:pPr marL="514350" indent="-514350">
              <a:buAutoNum type="arabicPeriod"/>
            </a:pPr>
            <a:r>
              <a:rPr lang="nl-NL" sz="2800" dirty="0"/>
              <a:t>Volledige preoccupatie door internet</a:t>
            </a:r>
          </a:p>
          <a:p>
            <a:pPr marL="514350" indent="-514350">
              <a:buAutoNum type="arabicPeriod"/>
            </a:pPr>
            <a:r>
              <a:rPr lang="nl-NL" sz="2800" dirty="0"/>
              <a:t>Controleverlies: vaker en langer dan men wil</a:t>
            </a:r>
          </a:p>
          <a:p>
            <a:pPr marL="514350" indent="-514350">
              <a:buAutoNum type="arabicPeriod"/>
            </a:pPr>
            <a:r>
              <a:rPr lang="nl-NL" sz="2800" dirty="0"/>
              <a:t>Internet als </a:t>
            </a:r>
            <a:r>
              <a:rPr lang="nl-NL" sz="2800" dirty="0" err="1"/>
              <a:t>copingstrategy</a:t>
            </a: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/>
              <a:t>Conflicten met de omgeving</a:t>
            </a:r>
          </a:p>
          <a:p>
            <a:pPr marL="514350" indent="-514350">
              <a:buAutoNum type="arabicPeriod"/>
            </a:pPr>
            <a:r>
              <a:rPr lang="nl-NL" sz="2800" dirty="0"/>
              <a:t>Onthoudingsverschijnselen</a:t>
            </a:r>
          </a:p>
          <a:p>
            <a:endParaRPr lang="nl-NL" sz="2800" dirty="0"/>
          </a:p>
          <a:p>
            <a:r>
              <a:rPr lang="nl-NL" sz="2800" dirty="0"/>
              <a:t>DSM4: klinische zaken die te maken hebben met verslaving</a:t>
            </a:r>
          </a:p>
          <a:p>
            <a:r>
              <a:rPr lang="nl-NL" sz="2800" dirty="0"/>
              <a:t>14 items &gt;3=disorder</a:t>
            </a:r>
          </a:p>
        </p:txBody>
      </p:sp>
    </p:spTree>
    <p:extLst>
      <p:ext uri="{BB962C8B-B14F-4D97-AF65-F5344CB8AC3E}">
        <p14:creationId xmlns:p14="http://schemas.microsoft.com/office/powerpoint/2010/main" val="415150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14648" y="640080"/>
            <a:ext cx="100002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Internet en jeugdstudie (2007, </a:t>
            </a:r>
            <a:r>
              <a:rPr lang="nl-NL" sz="3200" b="1" dirty="0" err="1"/>
              <a:t>meerkerk</a:t>
            </a:r>
            <a:r>
              <a:rPr lang="nl-NL" sz="3200" b="1" dirty="0"/>
              <a:t> et al.)</a:t>
            </a:r>
          </a:p>
          <a:p>
            <a:r>
              <a:rPr lang="nl-NL" sz="2400" dirty="0">
                <a:solidFill>
                  <a:srgbClr val="FF0000"/>
                </a:solidFill>
              </a:rPr>
              <a:t>MEEST VERSLAVEND ZIJN ONLINE MULTIPLAYER GAMES EN SOCIALE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4,2% NL adolescenten (13-16 jaar) compulsieve gebruikers.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&gt;30 uur per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1,5% adolescenten is gameverslaafd (van Rooy et. al. 2010)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3200" b="1" dirty="0"/>
              <a:t>Effecten</a:t>
            </a:r>
          </a:p>
          <a:p>
            <a:r>
              <a:rPr lang="nl-NL" sz="2400" dirty="0"/>
              <a:t>Psychosociaal functioneren:   eenzaamheid</a:t>
            </a:r>
          </a:p>
          <a:p>
            <a:r>
              <a:rPr lang="nl-NL" sz="2400" dirty="0"/>
              <a:t>				gevoelens van depressie</a:t>
            </a:r>
          </a:p>
          <a:p>
            <a:r>
              <a:rPr lang="nl-NL" sz="2400" dirty="0"/>
              <a:t>				sociale angst</a:t>
            </a:r>
          </a:p>
          <a:p>
            <a:r>
              <a:rPr lang="nl-NL" sz="2400" dirty="0"/>
              <a:t>				verminderde zelfwaardering</a:t>
            </a:r>
          </a:p>
          <a:p>
            <a:r>
              <a:rPr lang="nl-NL" sz="2400" dirty="0"/>
              <a:t>Negatief effect op </a:t>
            </a:r>
            <a:r>
              <a:rPr lang="nl-NL" sz="2400" dirty="0">
                <a:highlight>
                  <a:srgbClr val="FFFF00"/>
                </a:highlight>
              </a:rPr>
              <a:t>schoolprestaties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991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55963" y="648393"/>
            <a:ext cx="906087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Kan internetopvoeding helpen ter voorkoming?</a:t>
            </a:r>
          </a:p>
          <a:p>
            <a:r>
              <a:rPr lang="nl-NL" sz="2000" dirty="0"/>
              <a:t>Cross-</a:t>
            </a:r>
            <a:r>
              <a:rPr lang="nl-NL" sz="2000" dirty="0" err="1"/>
              <a:t>sectioneel</a:t>
            </a:r>
            <a:r>
              <a:rPr lang="nl-NL" sz="2000" dirty="0"/>
              <a:t> onderzoek (foto) en</a:t>
            </a:r>
          </a:p>
          <a:p>
            <a:r>
              <a:rPr lang="nl-NL" sz="2000" dirty="0"/>
              <a:t>Longitudinaal onderzoek door IVO</a:t>
            </a:r>
          </a:p>
          <a:p>
            <a:endParaRPr lang="nl-NL" sz="2000" b="1" dirty="0"/>
          </a:p>
          <a:p>
            <a:r>
              <a:rPr lang="nl-NL" sz="2000" b="1" dirty="0"/>
              <a:t>5 ouderlijke strategieën </a:t>
            </a:r>
          </a:p>
          <a:p>
            <a:r>
              <a:rPr lang="nl-NL" sz="2000" dirty="0"/>
              <a:t>Regels frequentie, inhoud en excessief gebruik</a:t>
            </a:r>
          </a:p>
          <a:p>
            <a:r>
              <a:rPr lang="nl-NL" sz="2000" dirty="0"/>
              <a:t>Communicatie frequentie en kwaliteit</a:t>
            </a:r>
          </a:p>
          <a:p>
            <a:endParaRPr lang="nl-NL" sz="2000" dirty="0"/>
          </a:p>
          <a:p>
            <a:r>
              <a:rPr lang="nl-NL" sz="2000" b="1" dirty="0">
                <a:solidFill>
                  <a:srgbClr val="FF0000"/>
                </a:solidFill>
              </a:rPr>
              <a:t>Werkt niet!</a:t>
            </a:r>
          </a:p>
          <a:p>
            <a:r>
              <a:rPr lang="nl-NL" sz="2000" dirty="0"/>
              <a:t>Regels stellen over frequentie. “zeuren” helpt niet</a:t>
            </a:r>
          </a:p>
          <a:p>
            <a:r>
              <a:rPr lang="nl-NL" sz="2000" b="1" dirty="0">
                <a:solidFill>
                  <a:srgbClr val="00B050"/>
                </a:solidFill>
              </a:rPr>
              <a:t>Werkt wel!</a:t>
            </a:r>
          </a:p>
          <a:p>
            <a:r>
              <a:rPr lang="nl-NL" sz="2000" dirty="0"/>
              <a:t>Regels stellen over de inhoud</a:t>
            </a:r>
          </a:p>
          <a:p>
            <a:r>
              <a:rPr lang="nl-NL" sz="2000" dirty="0"/>
              <a:t>Reactie excessief gedrag geven</a:t>
            </a:r>
          </a:p>
          <a:p>
            <a:r>
              <a:rPr lang="nl-NL" sz="2000" dirty="0"/>
              <a:t>Kwaliteit communicatie</a:t>
            </a:r>
          </a:p>
          <a:p>
            <a:endParaRPr lang="nl-NL" sz="2000" dirty="0"/>
          </a:p>
          <a:p>
            <a:endParaRPr lang="nl-NL" sz="2000" dirty="0"/>
          </a:p>
          <a:p>
            <a:pPr marL="457200" indent="-457200">
              <a:buAutoNum type="arabicPeriod"/>
            </a:pPr>
            <a:endParaRPr lang="nl-NL" sz="2000" b="1" dirty="0"/>
          </a:p>
          <a:p>
            <a:endParaRPr lang="nl-NL" sz="2000" b="1" dirty="0"/>
          </a:p>
          <a:p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36062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16131" y="1246909"/>
            <a:ext cx="11222181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Meer informatie: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www.ivo.nl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endParaRPr lang="nl-N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Onderzoek: Compulsief internetgebruik onder </a:t>
            </a:r>
            <a:r>
              <a:rPr lang="nl-N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Nerderlandse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Jongeren van </a:t>
            </a: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Gert-Jan Meerkerk, Regina van den </a:t>
            </a:r>
            <a:r>
              <a:rPr lang="nl-N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Eijnden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Tony van Rooy, Juni 2006</a:t>
            </a:r>
          </a:p>
          <a:p>
            <a:endParaRPr lang="nl-N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http://www.headsupenglish.com/index.php</a:t>
            </a:r>
            <a:endParaRPr lang="nl-N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Complete </a:t>
            </a:r>
            <a:r>
              <a:rPr lang="nl-N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miniles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nl-NL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engels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): http://www.headsupenglish.com/beginner/minilessons/internet.pdf</a:t>
            </a:r>
          </a:p>
        </p:txBody>
      </p:sp>
    </p:spTree>
    <p:extLst>
      <p:ext uri="{BB962C8B-B14F-4D97-AF65-F5344CB8AC3E}">
        <p14:creationId xmlns:p14="http://schemas.microsoft.com/office/powerpoint/2010/main" val="24954291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15498</TotalTime>
  <Words>282</Words>
  <Application>Microsoft Office PowerPoint</Application>
  <PresentationFormat>Breedbeeld</PresentationFormat>
  <Paragraphs>68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Beeldschermverslaving Compulsief internetgebruik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Beeldschermverslaving</dc:title>
  <dc:creator>Brechje Jansen</dc:creator>
  <cp:lastModifiedBy>Brechje Jansen</cp:lastModifiedBy>
  <cp:revision>5</cp:revision>
  <dcterms:created xsi:type="dcterms:W3CDTF">2017-04-10T12:35:31Z</dcterms:created>
  <dcterms:modified xsi:type="dcterms:W3CDTF">2017-05-08T07:47:11Z</dcterms:modified>
</cp:coreProperties>
</file>